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69"/>
  </p:notesMasterIdLst>
  <p:sldIdLst>
    <p:sldId id="256" r:id="rId2"/>
    <p:sldId id="323" r:id="rId3"/>
    <p:sldId id="31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13" r:id="rId56"/>
    <p:sldId id="314" r:id="rId57"/>
    <p:sldId id="319" r:id="rId58"/>
    <p:sldId id="315" r:id="rId59"/>
    <p:sldId id="320" r:id="rId60"/>
    <p:sldId id="316" r:id="rId61"/>
    <p:sldId id="321" r:id="rId62"/>
    <p:sldId id="317" r:id="rId63"/>
    <p:sldId id="322" r:id="rId64"/>
    <p:sldId id="318" r:id="rId65"/>
    <p:sldId id="308" r:id="rId66"/>
    <p:sldId id="311" r:id="rId67"/>
    <p:sldId id="309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7600"/>
    <a:srgbClr val="CE7B00"/>
    <a:srgbClr val="D88100"/>
    <a:srgbClr val="CA7800"/>
    <a:srgbClr val="D27D00"/>
    <a:srgbClr val="E08500"/>
    <a:srgbClr val="FF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779" autoAdjust="0"/>
    <p:restoredTop sz="99836" autoAdjust="0"/>
  </p:normalViewPr>
  <p:slideViewPr>
    <p:cSldViewPr>
      <p:cViewPr varScale="1">
        <p:scale>
          <a:sx n="91" d="100"/>
          <a:sy n="91" d="100"/>
        </p:scale>
        <p:origin x="8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5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91F6432-3F8C-4A38-979F-8E513EE9A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0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C9115-9BC0-4114-883F-0D8E53132C7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8584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9BC62-0477-48F6-B1BF-27A7578C269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8514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11B2D-D9AF-43F5-A7DE-6E4EC78DE56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3218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70812-21CD-4AD8-8D27-215DCC50858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1314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EDC56-07D1-4615-9494-CBA791911EE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308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3510D-3DC2-4895-AD5B-5B291F3F767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507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C15E60-0194-4F88-A322-DF9AAA6399B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4379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FAAA09-DB23-42E1-AD4D-1DAD40C72BF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2524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98AD7-19D7-4E06-BB6C-D0C5780921B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5102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A723F-93F1-495F-9F9B-1FDD2674EF0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642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3209F6-982F-41B0-ACB4-867DEDEFC95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9707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5F63F-0BFC-4C38-B87A-15D60CF4EDB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6817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52AF3-7A96-4BE4-AA44-315F3E6A68A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423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EDA95D63-C74A-4825-A129-294154D864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2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EB6A5-7282-4763-BD59-E893CA08E8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4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53098-D2E6-483F-8023-734E01B6AD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0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7010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6B1E1-9FDA-4E09-A3E0-452503247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9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6DFB7-2794-4567-B30B-AB7FD2E93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5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9A44D-34EB-48CD-A95D-96738B88B6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0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8034E-ECD7-4332-BD9D-057D39D584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41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A157F-7E6B-4DAD-8494-60E316D94A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77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639C2-0B0C-4754-9CC9-B2CE2AAFEE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FB87-529A-4FD3-9AFA-A1F8751801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8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09143BA9-C155-4467-94C1-A3FB5E1B0C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46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D65EA646-537F-4B9C-BC83-717D35BD21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62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9CAB22E-8F25-4F85-B450-4699180DAA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2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7.xml"/><Relationship Id="rId18" Type="http://schemas.openxmlformats.org/officeDocument/2006/relationships/slide" Target="slide29.xml"/><Relationship Id="rId26" Type="http://schemas.openxmlformats.org/officeDocument/2006/relationships/slide" Target="slide33.xml"/><Relationship Id="rId3" Type="http://schemas.openxmlformats.org/officeDocument/2006/relationships/audio" Target="../media/audio1.wav"/><Relationship Id="rId21" Type="http://schemas.openxmlformats.org/officeDocument/2006/relationships/slide" Target="slide21.xml"/><Relationship Id="rId34" Type="http://schemas.openxmlformats.org/officeDocument/2006/relationships/slide" Target="slide63.xml"/><Relationship Id="rId7" Type="http://schemas.openxmlformats.org/officeDocument/2006/relationships/slide" Target="slide11.xml"/><Relationship Id="rId12" Type="http://schemas.openxmlformats.org/officeDocument/2006/relationships/slide" Target="slide45.xml"/><Relationship Id="rId17" Type="http://schemas.openxmlformats.org/officeDocument/2006/relationships/slide" Target="slide19.xml"/><Relationship Id="rId25" Type="http://schemas.openxmlformats.org/officeDocument/2006/relationships/slide" Target="slide23.xml"/><Relationship Id="rId33" Type="http://schemas.openxmlformats.org/officeDocument/2006/relationships/slide" Target="slide61.xml"/><Relationship Id="rId2" Type="http://schemas.openxmlformats.org/officeDocument/2006/relationships/notesSlide" Target="../notesSlides/notesSlide1.xml"/><Relationship Id="rId16" Type="http://schemas.openxmlformats.org/officeDocument/2006/relationships/slide" Target="slide47.xml"/><Relationship Id="rId20" Type="http://schemas.openxmlformats.org/officeDocument/2006/relationships/slide" Target="slide49.xml"/><Relationship Id="rId29" Type="http://schemas.openxmlformats.org/officeDocument/2006/relationships/slide" Target="slide6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11" Type="http://schemas.openxmlformats.org/officeDocument/2006/relationships/slide" Target="slide25.xml"/><Relationship Id="rId24" Type="http://schemas.openxmlformats.org/officeDocument/2006/relationships/slide" Target="slide51.xml"/><Relationship Id="rId32" Type="http://schemas.openxmlformats.org/officeDocument/2006/relationships/slide" Target="slide59.xml"/><Relationship Id="rId37" Type="http://schemas.openxmlformats.org/officeDocument/2006/relationships/image" Target="../media/image5.jpeg"/><Relationship Id="rId5" Type="http://schemas.openxmlformats.org/officeDocument/2006/relationships/slide" Target="slide7.xml"/><Relationship Id="rId15" Type="http://schemas.openxmlformats.org/officeDocument/2006/relationships/slide" Target="slide37.xml"/><Relationship Id="rId23" Type="http://schemas.openxmlformats.org/officeDocument/2006/relationships/slide" Target="slide41.xml"/><Relationship Id="rId28" Type="http://schemas.openxmlformats.org/officeDocument/2006/relationships/slide" Target="slide53.xml"/><Relationship Id="rId36" Type="http://schemas.openxmlformats.org/officeDocument/2006/relationships/image" Target="../media/image4.jpeg"/><Relationship Id="rId10" Type="http://schemas.openxmlformats.org/officeDocument/2006/relationships/slide" Target="slide35.xml"/><Relationship Id="rId19" Type="http://schemas.openxmlformats.org/officeDocument/2006/relationships/slide" Target="slide39.xml"/><Relationship Id="rId31" Type="http://schemas.openxmlformats.org/officeDocument/2006/relationships/slide" Target="slide57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7.xml"/><Relationship Id="rId22" Type="http://schemas.openxmlformats.org/officeDocument/2006/relationships/slide" Target="slide31.xml"/><Relationship Id="rId27" Type="http://schemas.openxmlformats.org/officeDocument/2006/relationships/slide" Target="slide43.xml"/><Relationship Id="rId30" Type="http://schemas.openxmlformats.org/officeDocument/2006/relationships/slide" Target="slide55.xml"/><Relationship Id="rId35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PLAY JEOPARDY!!</a:t>
            </a:r>
          </a:p>
        </p:txBody>
      </p:sp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6102350"/>
            <a:ext cx="60579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038600" y="304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258888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30pt Question from Category 1</a:t>
            </a:r>
          </a:p>
        </p:txBody>
      </p:sp>
      <p:sp>
        <p:nvSpPr>
          <p:cNvPr id="29698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01675" y="2590800"/>
            <a:ext cx="7199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What is a social contract?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1258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40pt Answer from Category 1</a:t>
            </a:r>
            <a:br>
              <a:rPr lang="en-US" smtClean="0"/>
            </a:br>
            <a:endParaRPr lang="en-US" smtClean="0"/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8077200" y="2286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14400" y="2049482"/>
            <a:ext cx="7086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sz="2800" dirty="0" smtClean="0">
                <a:latin typeface="Times New Roman" pitchFamily="18" charset="0"/>
              </a:rPr>
              <a:t>This Enlightenment philosopher asserted that rulers should be elected by the people and make rules based on the principal of the common good.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31750" name="Text Box 17"/>
          <p:cNvSpPr txBox="1">
            <a:spLocks noChangeArrowheads="1"/>
          </p:cNvSpPr>
          <p:nvPr/>
        </p:nvSpPr>
        <p:spPr bwMode="auto">
          <a:xfrm>
            <a:off x="8305800" y="6248400"/>
            <a:ext cx="609600" cy="366713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3"/>
                </p:tgtEl>
              </p:cMediaNode>
            </p:audio>
          </p:childTnLst>
        </p:cTn>
      </p:par>
    </p:tnLst>
    <p:bldLst>
      <p:bldP spid="13314" grpId="0" autoUpdateAnimBg="0"/>
      <p:bldP spid="1332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258888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40pt Question from Category 1</a:t>
            </a:r>
          </a:p>
        </p:txBody>
      </p:sp>
      <p:sp>
        <p:nvSpPr>
          <p:cNvPr id="33794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095224" y="2743200"/>
            <a:ext cx="51235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Who is Jean-Jacques Rousseau?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70104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50pt Answer from Category 1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295400" y="2044005"/>
            <a:ext cx="6629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sz="2800" dirty="0" smtClean="0">
                <a:latin typeface="Times New Roman" pitchFamily="18" charset="0"/>
              </a:rPr>
              <a:t>He wrote about the ills of society, such as slavery, in order to change society. He was exiled out of France and his published work was banned.</a:t>
            </a:r>
            <a:endParaRPr lang="en-US" sz="2800" dirty="0">
              <a:latin typeface="Times New Roman" pitchFamily="18" charset="0"/>
            </a:endParaRPr>
          </a:p>
          <a:p>
            <a:pPr lvl="2" algn="ctr" eaLnBrk="0" hangingPunct="0"/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258888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50pt Answer from Category 1</a:t>
            </a:r>
          </a:p>
        </p:txBody>
      </p:sp>
      <p:sp>
        <p:nvSpPr>
          <p:cNvPr id="3789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143000" y="2590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Who is Voltaire?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10pt Answer from Category 2</a:t>
            </a:r>
          </a:p>
        </p:txBody>
      </p:sp>
      <p:pic>
        <p:nvPicPr>
          <p:cNvPr id="17416" name="Picture 8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52400" y="6400800"/>
            <a:ext cx="609600" cy="609600"/>
          </a:xfrm>
        </p:spPr>
      </p:pic>
      <p:sp>
        <p:nvSpPr>
          <p:cNvPr id="39938" name="Rectangle 6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6200" y="2590800"/>
            <a:ext cx="8177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 eaLnBrk="0" hangingPunct="0"/>
            <a:r>
              <a:rPr lang="en-US" sz="2800" dirty="0" smtClean="0">
                <a:latin typeface="Times New Roman" pitchFamily="18" charset="0"/>
              </a:rPr>
              <a:t>The last monarchs of France were: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6"/>
                </p:tgtEl>
              </p:cMediaNode>
            </p:audio>
          </p:childTnLst>
        </p:cTn>
      </p:par>
    </p:tnLst>
    <p:bldLst>
      <p:bldP spid="17410" grpId="0" autoUpdateAnimBg="0"/>
      <p:bldP spid="1741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8513"/>
            <a:ext cx="8229600" cy="12588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10pt Question from </a:t>
            </a:r>
            <a:br>
              <a:rPr lang="en-US" smtClean="0"/>
            </a:br>
            <a:r>
              <a:rPr lang="en-US" smtClean="0"/>
              <a:t>Category 2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3400" y="2819400"/>
            <a:ext cx="7391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sz="3200" b="1" dirty="0" smtClean="0">
                <a:latin typeface="Times New Roman" pitchFamily="18" charset="0"/>
              </a:rPr>
              <a:t>Who is King Louis XVI and Marie </a:t>
            </a:r>
            <a:r>
              <a:rPr lang="en-US" sz="3200" b="1" dirty="0" err="1" smtClean="0">
                <a:latin typeface="Times New Roman" pitchFamily="18" charset="0"/>
              </a:rPr>
              <a:t>Antionette</a:t>
            </a:r>
            <a:r>
              <a:rPr lang="en-US" sz="3200" b="1" dirty="0" smtClean="0">
                <a:latin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4198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20pt Answer from Category 2</a:t>
            </a:r>
          </a:p>
        </p:txBody>
      </p:sp>
      <p:pic>
        <p:nvPicPr>
          <p:cNvPr id="19463" name="Picture 7">
            <a:hlinkClick r:id="" action="ppaction://media"/>
          </p:cNvPr>
          <p:cNvPicPr>
            <a:picLocks noGrp="1" noChangeAspect="1" noChangeArrowheads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52400" y="6400800"/>
            <a:ext cx="609600" cy="609600"/>
          </a:xfrm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57200" y="2590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This estate number had aristocrats, nobles, and lords.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rect">
            <a:avLst/>
          </a:prstGeom>
          <a:solidFill>
            <a:srgbClr val="C67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3"/>
                </p:tgtEl>
              </p:cMediaNode>
            </p:audio>
          </p:childTnLst>
        </p:cTn>
      </p:par>
    </p:tnLst>
    <p:bldLst>
      <p:bldP spid="19458" grpId="0" autoUpdateAnimBg="0"/>
      <p:bldP spid="1945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85800"/>
            <a:ext cx="7315200" cy="1258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20pt Question from Category 2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460079" y="2590800"/>
            <a:ext cx="37032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What is the 2</a:t>
            </a:r>
            <a:r>
              <a:rPr lang="en-US" sz="2800" b="1" baseline="30000" dirty="0" smtClean="0">
                <a:latin typeface="Times New Roman" pitchFamily="18" charset="0"/>
              </a:rPr>
              <a:t>nd</a:t>
            </a:r>
            <a:r>
              <a:rPr lang="en-US" sz="2800" b="1" dirty="0" smtClean="0">
                <a:latin typeface="Times New Roman" pitchFamily="18" charset="0"/>
              </a:rPr>
              <a:t> Estate?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4505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62800" cy="125888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30pt Answer from Category 2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228600" y="2590800"/>
            <a:ext cx="8912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sz="2800" dirty="0" smtClean="0">
                <a:latin typeface="Times New Roman" pitchFamily="18" charset="0"/>
              </a:rPr>
              <a:t>The legislative branch of France’s old order was called: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1"/>
                </p:tgtEl>
              </p:cMediaNode>
            </p:audio>
          </p:childTnLst>
        </p:cTn>
      </p:par>
    </p:tnLst>
    <p:bldLst>
      <p:bldP spid="21506" grpId="0" autoUpdateAnimBg="0"/>
      <p:bldP spid="2150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/>
              <a:t>Teams!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Plakmeyer</a:t>
            </a:r>
          </a:p>
          <a:p>
            <a:pPr lvl="1"/>
            <a:r>
              <a:rPr lang="en-US" sz="2400" dirty="0" smtClean="0"/>
              <a:t>A Team</a:t>
            </a:r>
          </a:p>
          <a:p>
            <a:pPr lvl="1"/>
            <a:r>
              <a:rPr lang="en-US" sz="2400" dirty="0" smtClean="0"/>
              <a:t>B Team</a:t>
            </a:r>
          </a:p>
          <a:p>
            <a:pPr lvl="1"/>
            <a:r>
              <a:rPr lang="en-US" sz="2400" dirty="0" smtClean="0"/>
              <a:t>C Team</a:t>
            </a:r>
          </a:p>
        </p:txBody>
      </p:sp>
      <p:pic>
        <p:nvPicPr>
          <p:cNvPr id="4" name="Picture 1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038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86600" cy="1258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30pt Question from Category 2</a:t>
            </a:r>
          </a:p>
        </p:txBody>
      </p:sp>
      <p:sp>
        <p:nvSpPr>
          <p:cNvPr id="4710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447800" y="1676400"/>
            <a:ext cx="68564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latin typeface="Times New Roman" pitchFamily="18" charset="0"/>
              </a:rPr>
              <a:t>What is the Estates-General?</a:t>
            </a:r>
            <a:endParaRPr lang="en-US" sz="2800" b="1" dirty="0" smtClean="0">
              <a:latin typeface="Times New Roman" pitchFamily="18" charset="0"/>
            </a:endParaRPr>
          </a:p>
          <a:p>
            <a:pPr algn="ctr" eaLnBrk="0" hangingPunct="0"/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40pt Answer from </a:t>
            </a:r>
            <a:br>
              <a:rPr lang="en-US" smtClean="0"/>
            </a:br>
            <a:r>
              <a:rPr lang="en-US" smtClean="0"/>
              <a:t>Category 2</a:t>
            </a:r>
          </a:p>
        </p:txBody>
      </p:sp>
      <p:pic>
        <p:nvPicPr>
          <p:cNvPr id="23561" name="Picture 9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52400" y="6400800"/>
            <a:ext cx="609600" cy="609600"/>
          </a:xfrm>
        </p:spPr>
      </p:pic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33375" y="2590800"/>
            <a:ext cx="82772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 eaLnBrk="0" hangingPunct="0"/>
            <a:r>
              <a:rPr lang="en-US" sz="2800" dirty="0" smtClean="0">
                <a:latin typeface="Times New Roman" pitchFamily="18" charset="0"/>
              </a:rPr>
              <a:t>The National Assembly’s promise to keep meeting until they had a French constitution was called:</a:t>
            </a:r>
            <a:endParaRPr lang="en-US" sz="2800" dirty="0" smtClean="0">
              <a:latin typeface="Times New Roman" pitchFamily="18" charset="0"/>
            </a:endParaRPr>
          </a:p>
          <a:p>
            <a:pPr lvl="2" algn="ctr" eaLnBrk="0" hangingPunct="0"/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1"/>
                </p:tgtEl>
              </p:cMediaNode>
            </p:audio>
          </p:childTnLst>
        </p:cTn>
      </p:par>
    </p:tnLst>
    <p:bldLst>
      <p:bldP spid="23554" grpId="0" autoUpdateAnimBg="0"/>
      <p:bldP spid="2356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25888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40pt Question from Category 2</a:t>
            </a:r>
          </a:p>
        </p:txBody>
      </p:sp>
      <p:sp>
        <p:nvSpPr>
          <p:cNvPr id="4915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76401" y="2368897"/>
            <a:ext cx="571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latin typeface="Times New Roman" pitchFamily="18" charset="0"/>
              </a:rPr>
              <a:t>What is the Tennis Court Oath?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24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50pt Answer from Category 2</a:t>
            </a:r>
          </a:p>
        </p:txBody>
      </p:sp>
      <p:pic>
        <p:nvPicPr>
          <p:cNvPr id="25610" name="Picture 10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200" y="6400800"/>
            <a:ext cx="609600" cy="609600"/>
          </a:xfrm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-381000" y="1651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50180" name="Rectangle 7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411663" y="2590800"/>
            <a:ext cx="1098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algn="ctr" eaLnBrk="0" hangingPunct="0"/>
            <a:endParaRPr lang="en-US" sz="2800">
              <a:latin typeface="Times New Roman" pitchFamily="18" charset="0"/>
            </a:endParaRPr>
          </a:p>
        </p:txBody>
      </p:sp>
      <p:sp>
        <p:nvSpPr>
          <p:cNvPr id="50182" name="Text Box 12"/>
          <p:cNvSpPr txBox="1">
            <a:spLocks noChangeArrowheads="1"/>
          </p:cNvSpPr>
          <p:nvPr/>
        </p:nvSpPr>
        <p:spPr bwMode="auto">
          <a:xfrm>
            <a:off x="381000" y="1752600"/>
            <a:ext cx="8534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He was an extreme leader of the French Revolutionary government as he ordered thousands of people to die at the hands of the national razor in era called Reign of Terro</a:t>
            </a:r>
            <a:r>
              <a:rPr lang="en-US" sz="3600" dirty="0" smtClean="0"/>
              <a:t>r.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0"/>
                </p:tgtEl>
              </p:cMediaNode>
            </p:audio>
          </p:childTnLst>
        </p:cTn>
      </p:par>
    </p:tnLst>
    <p:bldLst>
      <p:bldP spid="25602" grpId="0" autoUpdateAnimBg="0"/>
      <p:bldP spid="2560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1"/>
            <a:ext cx="8229600" cy="11429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50pt Question from </a:t>
            </a:r>
            <a:br>
              <a:rPr lang="en-US" smtClean="0"/>
            </a:br>
            <a:r>
              <a:rPr lang="en-US" smtClean="0"/>
              <a:t>Category 2</a:t>
            </a:r>
          </a:p>
        </p:txBody>
      </p:sp>
      <p:sp>
        <p:nvSpPr>
          <p:cNvPr id="5120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143000" y="259080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Who is Maximillien Robespierre? </a:t>
            </a:r>
            <a:endParaRPr lang="en-US" sz="28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838200"/>
            <a:ext cx="7162800" cy="1258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10pt Answer from Category 3</a:t>
            </a:r>
            <a:br>
              <a:rPr lang="en-US" smtClean="0"/>
            </a:br>
            <a:endParaRPr lang="en-US" smtClean="0"/>
          </a:p>
        </p:txBody>
      </p:sp>
      <p:pic>
        <p:nvPicPr>
          <p:cNvPr id="27662" name="Picture 14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152400" y="6400800"/>
            <a:ext cx="609600" cy="609600"/>
          </a:xfrm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914400" y="2286000"/>
            <a:ext cx="6565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en-US" sz="3200" dirty="0" smtClean="0"/>
              <a:t>These are the two names of the Mexican Revolutionary leaders who were former clergy.</a:t>
            </a:r>
            <a:endParaRPr lang="en-US" sz="3200" dirty="0"/>
          </a:p>
        </p:txBody>
      </p:sp>
      <p:pic>
        <p:nvPicPr>
          <p:cNvPr id="27661" name="Picture 13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11"/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rect">
            <a:avLst/>
          </a:prstGeom>
          <a:solidFill>
            <a:srgbClr val="C67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Text Box 16"/>
          <p:cNvSpPr txBox="1">
            <a:spLocks noChangeArrowheads="1"/>
          </p:cNvSpPr>
          <p:nvPr/>
        </p:nvSpPr>
        <p:spPr bwMode="auto">
          <a:xfrm>
            <a:off x="8077200" y="6491288"/>
            <a:ext cx="381000" cy="366712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1"/>
                </p:tgtEl>
              </p:cMediaNode>
            </p:audio>
            <p:audi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2"/>
                </p:tgtEl>
              </p:cMediaNode>
            </p:audio>
          </p:childTnLst>
        </p:cTn>
      </p:par>
    </p:tnLst>
    <p:bldLst>
      <p:bldP spid="27650" grpId="0" autoUpdateAnimBg="0"/>
      <p:bldP spid="2766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7162800" cy="1258888"/>
          </a:xfrm>
        </p:spPr>
        <p:txBody>
          <a:bodyPr/>
          <a:lstStyle/>
          <a:p>
            <a:pPr eaLnBrk="1" hangingPunct="1"/>
            <a:r>
              <a:rPr lang="en-US" sz="3500" smtClean="0"/>
              <a:t>10pt Question from Category 3</a:t>
            </a:r>
          </a:p>
        </p:txBody>
      </p:sp>
      <p:sp>
        <p:nvSpPr>
          <p:cNvPr id="5325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371600" y="2590800"/>
            <a:ext cx="6477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Who are Miguel Hidalgo and Jose Morelos?</a:t>
            </a:r>
            <a:endParaRPr lang="en-US" sz="28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62800" cy="125888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20pt Answer from Category 3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498600" y="2590800"/>
            <a:ext cx="69516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 eaLnBrk="0" hangingPunct="0"/>
            <a:r>
              <a:rPr lang="en-US" sz="2800" dirty="0" smtClean="0">
                <a:latin typeface="Times New Roman" pitchFamily="18" charset="0"/>
              </a:rPr>
              <a:t>This social class was second highest in colonial Latin American society.</a:t>
            </a: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29704" name="Picture 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4"/>
                </p:tgtEl>
              </p:cMediaNode>
            </p:audio>
          </p:childTnLst>
        </p:cTn>
      </p:par>
    </p:tnLst>
    <p:bldLst>
      <p:bldP spid="29698" grpId="0" autoUpdateAnimBg="0"/>
      <p:bldP spid="2970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162800" cy="1258888"/>
          </a:xfrm>
        </p:spPr>
        <p:txBody>
          <a:bodyPr/>
          <a:lstStyle/>
          <a:p>
            <a:pPr eaLnBrk="1" hangingPunct="1"/>
            <a:r>
              <a:rPr lang="en-US" sz="3500" dirty="0" smtClean="0"/>
              <a:t>20pt Question from Category 3</a:t>
            </a:r>
          </a:p>
        </p:txBody>
      </p:sp>
      <p:sp>
        <p:nvSpPr>
          <p:cNvPr id="5529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74281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Who are the creoles?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30pt Answer from Category 3</a:t>
            </a:r>
          </a:p>
        </p:txBody>
      </p:sp>
      <p:pic>
        <p:nvPicPr>
          <p:cNvPr id="31752" name="Picture 8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52400" y="6400800"/>
            <a:ext cx="609600" cy="609600"/>
          </a:xfrm>
        </p:spPr>
      </p:pic>
      <p:sp>
        <p:nvSpPr>
          <p:cNvPr id="56323" name="Rectangle 6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762000" y="2667000"/>
            <a:ext cx="77184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eaLnBrk="0" hangingPunct="0"/>
            <a:r>
              <a:rPr lang="en-US" sz="2800" dirty="0" smtClean="0">
                <a:latin typeface="Times New Roman" pitchFamily="18" charset="0"/>
              </a:rPr>
              <a:t>A mixture between Indian and white was called: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2"/>
                </p:tgtEl>
              </p:cMediaNode>
            </p:audio>
          </p:childTnLst>
        </p:cTn>
      </p:par>
    </p:tnLst>
    <p:bldLst>
      <p:bldP spid="31746" grpId="0" autoUpdateAnimBg="0"/>
      <p:bldP spid="3175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Jeopardy Rules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84860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Write answer on the board in the allotted time.</a:t>
            </a:r>
          </a:p>
        </p:txBody>
      </p:sp>
      <p:pic>
        <p:nvPicPr>
          <p:cNvPr id="4" name="Picture 1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038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69913"/>
            <a:ext cx="7010400" cy="1258887"/>
          </a:xfrm>
        </p:spPr>
        <p:txBody>
          <a:bodyPr/>
          <a:lstStyle/>
          <a:p>
            <a:pPr eaLnBrk="1" hangingPunct="1"/>
            <a:r>
              <a:rPr lang="en-US" sz="3500" smtClean="0"/>
              <a:t>30pt Question from Category 3</a:t>
            </a:r>
          </a:p>
        </p:txBody>
      </p:sp>
      <p:sp>
        <p:nvSpPr>
          <p:cNvPr id="5734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61999" y="2322493"/>
            <a:ext cx="71628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Who are </a:t>
            </a:r>
            <a:r>
              <a:rPr lang="en-US" sz="2800" b="1" dirty="0" smtClean="0">
                <a:latin typeface="Times New Roman" pitchFamily="18" charset="0"/>
              </a:rPr>
              <a:t>mestizos</a:t>
            </a:r>
            <a:r>
              <a:rPr lang="en-US" sz="2800" b="1" dirty="0" smtClean="0">
                <a:latin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3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7086600" cy="1258888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40pt Answer from Category 3</a:t>
            </a:r>
          </a:p>
        </p:txBody>
      </p:sp>
      <p:sp>
        <p:nvSpPr>
          <p:cNvPr id="58371" name="Rectangle 6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31863" y="2590800"/>
            <a:ext cx="8062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 eaLnBrk="0" hangingPunct="0"/>
            <a:r>
              <a:rPr lang="en-US" sz="2800" dirty="0" smtClean="0">
                <a:latin typeface="Times New Roman" pitchFamily="18" charset="0"/>
              </a:rPr>
              <a:t>The third highest class in colonial Latin America was called: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3"/>
                </p:tgtEl>
              </p:cMediaNode>
            </p:audio>
          </p:childTnLst>
        </p:cTn>
      </p:par>
    </p:tnLst>
    <p:bldLst>
      <p:bldP spid="33794" grpId="0" autoUpdateAnimBg="0"/>
      <p:bldP spid="3379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258887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40pt Question from Category 3</a:t>
            </a:r>
          </a:p>
        </p:txBody>
      </p:sp>
      <p:sp>
        <p:nvSpPr>
          <p:cNvPr id="5939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374775" y="2590800"/>
            <a:ext cx="6854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Who are the mestizos?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010400" cy="125888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50pt Answer from Category 3</a:t>
            </a:r>
          </a:p>
        </p:txBody>
      </p:sp>
      <p:sp>
        <p:nvSpPr>
          <p:cNvPr id="60419" name="Rectangle 6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Text Box 12"/>
          <p:cNvSpPr txBox="1">
            <a:spLocks noChangeArrowheads="1"/>
          </p:cNvSpPr>
          <p:nvPr/>
        </p:nvSpPr>
        <p:spPr bwMode="auto">
          <a:xfrm>
            <a:off x="990600" y="1752600"/>
            <a:ext cx="7315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This French emperor installed his brother Joseph Bonaparte as king of Spain and led to increase demands for Latinos to have independence.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462" fill="hold"/>
                                        <p:tgtEl>
                                          <p:spTgt spid="358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8"/>
                </p:tgtEl>
              </p:cMediaNode>
            </p:audio>
          </p:childTnLst>
        </p:cTn>
      </p:par>
    </p:tnLst>
    <p:bldLst>
      <p:bldP spid="3584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162800" cy="1258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50pt Question from Category 3</a:t>
            </a:r>
          </a:p>
        </p:txBody>
      </p:sp>
      <p:sp>
        <p:nvSpPr>
          <p:cNvPr id="6144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447800" y="2590800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Who is Napoleon Bonaparte?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7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10pt Answer from Category 4 </a:t>
            </a:r>
          </a:p>
        </p:txBody>
      </p:sp>
      <p:pic>
        <p:nvPicPr>
          <p:cNvPr id="37897" name="Picture 9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52400" y="6400800"/>
            <a:ext cx="609600" cy="609600"/>
          </a:xfrm>
        </p:spPr>
      </p:pic>
      <p:sp>
        <p:nvSpPr>
          <p:cNvPr id="62467" name="Rectangle 6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752600" y="2590800"/>
            <a:ext cx="49942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 eaLnBrk="0" hangingPunct="0"/>
            <a:r>
              <a:rPr lang="en-US" sz="2800" dirty="0" smtClean="0">
                <a:latin typeface="Times New Roman" pitchFamily="18" charset="0"/>
              </a:rPr>
              <a:t>This is the great leader of the Mughals.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7"/>
                </p:tgtEl>
              </p:cMediaNode>
            </p:audio>
          </p:childTnLst>
        </p:cTn>
      </p:par>
    </p:tnLst>
    <p:bldLst>
      <p:bldP spid="37890" grpId="0" autoUpdateAnimBg="0"/>
      <p:bldP spid="3789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162800" cy="12588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10pt Question from Category 4</a:t>
            </a:r>
          </a:p>
        </p:txBody>
      </p:sp>
      <p:sp>
        <p:nvSpPr>
          <p:cNvPr id="6349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269052" y="2590800"/>
            <a:ext cx="40423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Who is Akbar the Great?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P spid="389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8" name="Picture 1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239000" cy="1258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20pt Answer from Category 4</a:t>
            </a:r>
            <a:br>
              <a:rPr lang="en-US" smtClean="0"/>
            </a:br>
            <a:endParaRPr lang="en-US" smtClean="0"/>
          </a:p>
        </p:txBody>
      </p:sp>
      <p:pic>
        <p:nvPicPr>
          <p:cNvPr id="39949" name="Picture 13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5400" y="6149975"/>
            <a:ext cx="609600" cy="609600"/>
          </a:xfrm>
        </p:spPr>
      </p:pic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-3175" y="2667000"/>
            <a:ext cx="8575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 eaLnBrk="0" hangingPunct="0"/>
            <a:r>
              <a:rPr lang="en-US" sz="2800" dirty="0" smtClean="0">
                <a:latin typeface="Times New Roman" pitchFamily="18" charset="0"/>
              </a:rPr>
              <a:t>This religion believes in 300 million gods.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64518" name="Text Box 15"/>
          <p:cNvSpPr txBox="1">
            <a:spLocks noChangeArrowheads="1"/>
          </p:cNvSpPr>
          <p:nvPr/>
        </p:nvSpPr>
        <p:spPr bwMode="auto">
          <a:xfrm>
            <a:off x="7924800" y="6324600"/>
            <a:ext cx="685800" cy="366713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8"/>
                </p:tgtEl>
              </p:cMediaNode>
            </p:audio>
            <p:audi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9"/>
                </p:tgtEl>
              </p:cMediaNode>
            </p:audio>
          </p:childTnLst>
        </p:cTn>
      </p:par>
    </p:tnLst>
    <p:bldLst>
      <p:bldP spid="39938" grpId="0" autoUpdateAnimBg="0"/>
      <p:bldP spid="3994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20pt Question from Category 4</a:t>
            </a:r>
          </a:p>
        </p:txBody>
      </p:sp>
      <p:sp>
        <p:nvSpPr>
          <p:cNvPr id="6553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81000" y="2057400"/>
            <a:ext cx="909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Who are the Hindus?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3" name="Picture 9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30pt Answer from Category 4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889125" y="321945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3200">
              <a:latin typeface="Times New Roman" pitchFamily="18" charset="0"/>
            </a:endParaRPr>
          </a:p>
        </p:txBody>
      </p:sp>
      <p:sp>
        <p:nvSpPr>
          <p:cNvPr id="66564" name="Rectangle 7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85800" y="25908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 eaLnBrk="0" hangingPunct="0"/>
            <a:r>
              <a:rPr lang="en-US" sz="2800" dirty="0" smtClean="0">
                <a:latin typeface="Times New Roman" pitchFamily="18" charset="0"/>
              </a:rPr>
              <a:t>The policy of tolerance means…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3"/>
                </p:tgtEl>
              </p:cMediaNode>
            </p:audio>
          </p:childTnLst>
        </p:cTn>
      </p:par>
    </p:tnLst>
    <p:bldLst>
      <p:bldP spid="41986" grpId="0" autoUpdateAnimBg="0"/>
      <p:bldP spid="4199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Placeholder 3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31053606"/>
              </p:ext>
            </p:extLst>
          </p:nvPr>
        </p:nvGraphicFramePr>
        <p:xfrm>
          <a:off x="0" y="1143000"/>
          <a:ext cx="9144000" cy="49530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60" name="Text Box 9"/>
          <p:cNvSpPr txBox="1">
            <a:spLocks noChangeArrowheads="1"/>
          </p:cNvSpPr>
          <p:nvPr/>
        </p:nvSpPr>
        <p:spPr bwMode="auto">
          <a:xfrm>
            <a:off x="533400" y="220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hlinkClick r:id="rId4" action="ppaction://hlinksldjump"/>
              </a:rPr>
              <a:t>10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61" name="Text Box 10"/>
          <p:cNvSpPr txBox="1">
            <a:spLocks noChangeArrowheads="1"/>
          </p:cNvSpPr>
          <p:nvPr/>
        </p:nvSpPr>
        <p:spPr bwMode="auto">
          <a:xfrm>
            <a:off x="56515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5" action="ppaction://hlinksldjump"/>
              </a:rPr>
              <a:t>20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62" name="Text Box 11"/>
          <p:cNvSpPr txBox="1">
            <a:spLocks noChangeArrowheads="1"/>
          </p:cNvSpPr>
          <p:nvPr/>
        </p:nvSpPr>
        <p:spPr bwMode="auto">
          <a:xfrm>
            <a:off x="565150" y="3733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6" action="ppaction://hlinksldjump"/>
              </a:rPr>
              <a:t>30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63" name="Text Box 12"/>
          <p:cNvSpPr txBox="1">
            <a:spLocks noChangeArrowheads="1"/>
          </p:cNvSpPr>
          <p:nvPr/>
        </p:nvSpPr>
        <p:spPr bwMode="auto">
          <a:xfrm>
            <a:off x="641350" y="4572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7" action="ppaction://hlinksldjump"/>
              </a:rPr>
              <a:t>40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64" name="Text Box 13"/>
          <p:cNvSpPr txBox="1">
            <a:spLocks noChangeArrowheads="1"/>
          </p:cNvSpPr>
          <p:nvPr/>
        </p:nvSpPr>
        <p:spPr bwMode="auto">
          <a:xfrm>
            <a:off x="641350" y="541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8" action="ppaction://hlinksldjump"/>
              </a:rPr>
              <a:t>50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65" name="Rectangle 14"/>
          <p:cNvSpPr>
            <a:spLocks noChangeArrowheads="1"/>
          </p:cNvSpPr>
          <p:nvPr/>
        </p:nvSpPr>
        <p:spPr bwMode="auto">
          <a:xfrm>
            <a:off x="2057400" y="220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Times New Roman" pitchFamily="18" charset="0"/>
                <a:hlinkClick r:id="rId9" action="ppaction://hlinksldjump"/>
              </a:rPr>
              <a:t>10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7466" name="Rectangle 15"/>
          <p:cNvSpPr>
            <a:spLocks noChangeArrowheads="1"/>
          </p:cNvSpPr>
          <p:nvPr/>
        </p:nvSpPr>
        <p:spPr bwMode="auto">
          <a:xfrm>
            <a:off x="5073650" y="220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10" action="ppaction://hlinksldjump"/>
              </a:rPr>
              <a:t>10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67" name="Rectangle 16"/>
          <p:cNvSpPr>
            <a:spLocks noChangeArrowheads="1"/>
          </p:cNvSpPr>
          <p:nvPr/>
        </p:nvSpPr>
        <p:spPr bwMode="auto">
          <a:xfrm>
            <a:off x="3581400" y="220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11" action="ppaction://hlinksldjump"/>
              </a:rPr>
              <a:t>10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68" name="Rectangle 17"/>
          <p:cNvSpPr>
            <a:spLocks noChangeArrowheads="1"/>
          </p:cNvSpPr>
          <p:nvPr/>
        </p:nvSpPr>
        <p:spPr bwMode="auto">
          <a:xfrm>
            <a:off x="6629400" y="220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12" action="ppaction://hlinksldjump"/>
              </a:rPr>
              <a:t>10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69" name="Rectangle 18"/>
          <p:cNvSpPr>
            <a:spLocks noChangeArrowheads="1"/>
          </p:cNvSpPr>
          <p:nvPr/>
        </p:nvSpPr>
        <p:spPr bwMode="auto">
          <a:xfrm>
            <a:off x="20574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13" action="ppaction://hlinksldjump"/>
              </a:rPr>
              <a:t>20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70" name="Rectangle 19"/>
          <p:cNvSpPr>
            <a:spLocks noChangeArrowheads="1"/>
          </p:cNvSpPr>
          <p:nvPr/>
        </p:nvSpPr>
        <p:spPr bwMode="auto">
          <a:xfrm>
            <a:off x="35814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14" action="ppaction://hlinksldjump"/>
              </a:rPr>
              <a:t>20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71" name="Rectangle 20"/>
          <p:cNvSpPr>
            <a:spLocks noChangeArrowheads="1"/>
          </p:cNvSpPr>
          <p:nvPr/>
        </p:nvSpPr>
        <p:spPr bwMode="auto">
          <a:xfrm>
            <a:off x="507365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15" action="ppaction://hlinksldjump"/>
              </a:rPr>
              <a:t>20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72" name="Rectangle 21"/>
          <p:cNvSpPr>
            <a:spLocks noChangeArrowheads="1"/>
          </p:cNvSpPr>
          <p:nvPr/>
        </p:nvSpPr>
        <p:spPr bwMode="auto">
          <a:xfrm>
            <a:off x="66294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16" action="ppaction://hlinksldjump"/>
              </a:rPr>
              <a:t>20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73" name="Rectangle 22"/>
          <p:cNvSpPr>
            <a:spLocks noChangeArrowheads="1"/>
          </p:cNvSpPr>
          <p:nvPr/>
        </p:nvSpPr>
        <p:spPr bwMode="auto">
          <a:xfrm>
            <a:off x="2057400" y="3733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17" action="ppaction://hlinksldjump"/>
              </a:rPr>
              <a:t>30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74" name="Rectangle 23"/>
          <p:cNvSpPr>
            <a:spLocks noChangeArrowheads="1"/>
          </p:cNvSpPr>
          <p:nvPr/>
        </p:nvSpPr>
        <p:spPr bwMode="auto">
          <a:xfrm>
            <a:off x="3625850" y="3733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18" action="ppaction://hlinksldjump"/>
              </a:rPr>
              <a:t>30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75" name="Rectangle 24"/>
          <p:cNvSpPr>
            <a:spLocks noChangeArrowheads="1"/>
          </p:cNvSpPr>
          <p:nvPr/>
        </p:nvSpPr>
        <p:spPr bwMode="auto">
          <a:xfrm>
            <a:off x="5049838" y="3733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19" action="ppaction://hlinksldjump"/>
              </a:rPr>
              <a:t>30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76" name="Rectangle 25"/>
          <p:cNvSpPr>
            <a:spLocks noChangeArrowheads="1"/>
          </p:cNvSpPr>
          <p:nvPr/>
        </p:nvSpPr>
        <p:spPr bwMode="auto">
          <a:xfrm>
            <a:off x="6629400" y="3733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20" action="ppaction://hlinksldjump"/>
              </a:rPr>
              <a:t>30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77" name="Rectangle 26"/>
          <p:cNvSpPr>
            <a:spLocks noChangeArrowheads="1"/>
          </p:cNvSpPr>
          <p:nvPr/>
        </p:nvSpPr>
        <p:spPr bwMode="auto">
          <a:xfrm>
            <a:off x="2057400" y="4572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21" action="ppaction://hlinksldjump"/>
              </a:rPr>
              <a:t>40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78" name="Rectangle 27"/>
          <p:cNvSpPr>
            <a:spLocks noChangeArrowheads="1"/>
          </p:cNvSpPr>
          <p:nvPr/>
        </p:nvSpPr>
        <p:spPr bwMode="auto">
          <a:xfrm>
            <a:off x="3625850" y="4572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22" action="ppaction://hlinksldjump"/>
              </a:rPr>
              <a:t>40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79" name="Rectangle 28"/>
          <p:cNvSpPr>
            <a:spLocks noChangeArrowheads="1"/>
          </p:cNvSpPr>
          <p:nvPr/>
        </p:nvSpPr>
        <p:spPr bwMode="auto">
          <a:xfrm>
            <a:off x="5073650" y="4572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23" action="ppaction://hlinksldjump"/>
              </a:rPr>
              <a:t>40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80" name="Rectangle 29"/>
          <p:cNvSpPr>
            <a:spLocks noChangeArrowheads="1"/>
          </p:cNvSpPr>
          <p:nvPr/>
        </p:nvSpPr>
        <p:spPr bwMode="auto">
          <a:xfrm>
            <a:off x="6629400" y="4572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24" action="ppaction://hlinksldjump"/>
              </a:rPr>
              <a:t>40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81" name="Rectangle 30"/>
          <p:cNvSpPr>
            <a:spLocks noChangeArrowheads="1"/>
          </p:cNvSpPr>
          <p:nvPr/>
        </p:nvSpPr>
        <p:spPr bwMode="auto">
          <a:xfrm>
            <a:off x="2057400" y="541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25" action="ppaction://hlinksldjump"/>
              </a:rPr>
              <a:t>50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82" name="Rectangle 31"/>
          <p:cNvSpPr>
            <a:spLocks noChangeArrowheads="1"/>
          </p:cNvSpPr>
          <p:nvPr/>
        </p:nvSpPr>
        <p:spPr bwMode="auto">
          <a:xfrm>
            <a:off x="3625850" y="541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26" action="ppaction://hlinksldjump"/>
              </a:rPr>
              <a:t>50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83" name="Rectangle 32"/>
          <p:cNvSpPr>
            <a:spLocks noChangeArrowheads="1"/>
          </p:cNvSpPr>
          <p:nvPr/>
        </p:nvSpPr>
        <p:spPr bwMode="auto">
          <a:xfrm>
            <a:off x="5073650" y="541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27" action="ppaction://hlinksldjump"/>
              </a:rPr>
              <a:t>50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84" name="Rectangle 33"/>
          <p:cNvSpPr>
            <a:spLocks noChangeArrowheads="1"/>
          </p:cNvSpPr>
          <p:nvPr/>
        </p:nvSpPr>
        <p:spPr bwMode="auto">
          <a:xfrm>
            <a:off x="6629400" y="541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28" action="ppaction://hlinksldjump"/>
              </a:rPr>
              <a:t>50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85" name="Text Box 34"/>
          <p:cNvSpPr txBox="1">
            <a:spLocks noChangeArrowheads="1"/>
          </p:cNvSpPr>
          <p:nvPr/>
        </p:nvSpPr>
        <p:spPr bwMode="auto">
          <a:xfrm>
            <a:off x="6765925" y="6324600"/>
            <a:ext cx="1985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29" action="ppaction://hlinksldjump"/>
              </a:rPr>
              <a:t>Final Jeopardy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533400" y="235803"/>
            <a:ext cx="61881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Political Revolutions</a:t>
            </a:r>
            <a:endParaRPr lang="en-US" sz="4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1258669"/>
            <a:ext cx="15240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</a:rPr>
              <a:t>Enlightenment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Thinkers 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24000" y="1219200"/>
            <a:ext cx="15240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French Revolution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48000" y="1219200"/>
            <a:ext cx="15240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Mexican Revolution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572000" y="1219200"/>
            <a:ext cx="15240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Mughal Empire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096000" y="1219200"/>
            <a:ext cx="15240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Religion of Islam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7620000" y="1219200"/>
            <a:ext cx="15240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Leaders &amp; Facts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93" name="Rectangle 17"/>
          <p:cNvSpPr>
            <a:spLocks noChangeArrowheads="1"/>
          </p:cNvSpPr>
          <p:nvPr/>
        </p:nvSpPr>
        <p:spPr bwMode="auto">
          <a:xfrm>
            <a:off x="8197850" y="220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30" action="ppaction://hlinksldjump"/>
              </a:rPr>
              <a:t>10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94" name="Rectangle 21"/>
          <p:cNvSpPr>
            <a:spLocks noChangeArrowheads="1"/>
          </p:cNvSpPr>
          <p:nvPr/>
        </p:nvSpPr>
        <p:spPr bwMode="auto">
          <a:xfrm>
            <a:off x="819785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31" action="ppaction://hlinksldjump"/>
              </a:rPr>
              <a:t>20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95" name="Rectangle 25"/>
          <p:cNvSpPr>
            <a:spLocks noChangeArrowheads="1"/>
          </p:cNvSpPr>
          <p:nvPr/>
        </p:nvSpPr>
        <p:spPr bwMode="auto">
          <a:xfrm>
            <a:off x="8197850" y="3733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32" action="ppaction://hlinksldjump"/>
              </a:rPr>
              <a:t>30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96" name="Rectangle 29"/>
          <p:cNvSpPr>
            <a:spLocks noChangeArrowheads="1"/>
          </p:cNvSpPr>
          <p:nvPr/>
        </p:nvSpPr>
        <p:spPr bwMode="auto">
          <a:xfrm>
            <a:off x="8197850" y="4572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33" action="ppaction://hlinksldjump"/>
              </a:rPr>
              <a:t>40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97" name="Rectangle 33"/>
          <p:cNvSpPr>
            <a:spLocks noChangeArrowheads="1"/>
          </p:cNvSpPr>
          <p:nvPr/>
        </p:nvSpPr>
        <p:spPr bwMode="auto">
          <a:xfrm>
            <a:off x="8197850" y="541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hlinkClick r:id="rId34" action="ppaction://hlinksldjump"/>
              </a:rPr>
              <a:t>50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1219200"/>
            <a:ext cx="4572000" cy="487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lh6.googleusercontent.com/w7PtAJV93039Pf49gYIuuTDHPPk18JIoCvd9hnEniaaWSVDeQ45L67pUFWfesTUWkyHoDiE-5gKf1qug09-stdrm3yCZWYIQXhz-umjyqrAcQkWUUkqdMbpZtT7RkzQvofW6qz95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931" y="1640310"/>
            <a:ext cx="3556000" cy="233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rench fla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06" y="4179689"/>
            <a:ext cx="1984375" cy="111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mexican fla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69" y="4648548"/>
            <a:ext cx="1930742" cy="114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ar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0" grpId="0" autoUpdateAnimBg="0"/>
      <p:bldP spid="6148" grpId="0" build="p" autoUpdateAnimBg="0" advAuto="500"/>
      <p:bldP spid="6149" grpId="0" build="p" autoUpdateAnimBg="0" advAuto="500"/>
      <p:bldP spid="6150" grpId="0" build="p" autoUpdateAnimBg="0" advAuto="500"/>
      <p:bldP spid="6151" grpId="0" build="p" autoUpdateAnimBg="0" advAuto="500"/>
      <p:bldP spid="6152" grpId="0" build="p" autoUpdateAnimBg="0" advAuto="0"/>
      <p:bldP spid="37" grpId="0" build="p" autoUpdateAnimBg="0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30pt Question from Category 4</a:t>
            </a:r>
          </a:p>
        </p:txBody>
      </p:sp>
      <p:sp>
        <p:nvSpPr>
          <p:cNvPr id="6758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95796" y="2590800"/>
            <a:ext cx="70460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To allow others to practice their own religion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1" name="Picture 9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40pt Answer from Category 4</a:t>
            </a:r>
          </a:p>
        </p:txBody>
      </p:sp>
      <p:sp>
        <p:nvSpPr>
          <p:cNvPr id="68611" name="Rectangle 6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28600" y="2209800"/>
            <a:ext cx="82645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 eaLnBrk="0" hangingPunct="0"/>
            <a:r>
              <a:rPr lang="en-US" sz="2800" dirty="0" smtClean="0">
                <a:latin typeface="Times New Roman" pitchFamily="18" charset="0"/>
              </a:rPr>
              <a:t>This Hindu system puts people into certain classes of people. The name of the system is…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1"/>
                </p:tgtEl>
              </p:cMediaNode>
            </p:audio>
          </p:childTnLst>
        </p:cTn>
      </p:par>
    </p:tnLst>
    <p:bldLst>
      <p:bldP spid="44034" grpId="0" autoUpdateAnimBg="0"/>
      <p:bldP spid="44039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40pt Question from Category 4</a:t>
            </a:r>
          </a:p>
        </p:txBody>
      </p:sp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4476750" y="22860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3200">
              <a:latin typeface="Times New Roman" pitchFamily="18" charset="0"/>
            </a:endParaRPr>
          </a:p>
        </p:txBody>
      </p:sp>
      <p:sp>
        <p:nvSpPr>
          <p:cNvPr id="69635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447799" y="2590800"/>
            <a:ext cx="60198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What is the caste system?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6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50pt Answer from Category 4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-381000" y="1828800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sz="2800" dirty="0" smtClean="0">
                <a:latin typeface="Times New Roman" pitchFamily="18" charset="0"/>
              </a:rPr>
              <a:t>The blending of Islamic and Hindu religions is called…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8"/>
                </p:tgtEl>
              </p:cMediaNode>
            </p:audio>
          </p:childTnLst>
        </p:cTn>
      </p:par>
    </p:tnLst>
    <p:bldLst>
      <p:bldP spid="46082" grpId="0" autoUpdateAnimBg="0"/>
      <p:bldP spid="4608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50pt Question from Category 4</a:t>
            </a:r>
          </a:p>
        </p:txBody>
      </p:sp>
      <p:sp>
        <p:nvSpPr>
          <p:cNvPr id="7168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447800" y="2362200"/>
            <a:ext cx="655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What is Sikhism?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133600"/>
          </a:xfrm>
        </p:spPr>
        <p:txBody>
          <a:bodyPr/>
          <a:lstStyle/>
          <a:p>
            <a:pPr eaLnBrk="1" hangingPunct="1"/>
            <a:r>
              <a:rPr lang="en-US" dirty="0" smtClean="0"/>
              <a:t>10pt Answer from Category 5</a:t>
            </a:r>
          </a:p>
        </p:txBody>
      </p:sp>
      <p:sp>
        <p:nvSpPr>
          <p:cNvPr id="72707" name="Rectangle 6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38200" y="312420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He was the last prophet of Islam.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6"/>
                </p:tgtEl>
              </p:cMediaNode>
            </p:audio>
          </p:childTnLst>
        </p:cTn>
      </p:par>
    </p:tnLst>
    <p:bldLst>
      <p:bldP spid="48130" grpId="0" autoUpdateAnimBg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600200"/>
          </a:xfrm>
        </p:spPr>
        <p:txBody>
          <a:bodyPr/>
          <a:lstStyle/>
          <a:p>
            <a:pPr eaLnBrk="1" hangingPunct="1"/>
            <a:r>
              <a:rPr lang="en-US" dirty="0" smtClean="0"/>
              <a:t>10pt Question from Category 5</a:t>
            </a:r>
          </a:p>
        </p:txBody>
      </p:sp>
      <p:sp>
        <p:nvSpPr>
          <p:cNvPr id="7373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95218" y="2590800"/>
            <a:ext cx="70771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Who is the Prophet </a:t>
            </a:r>
            <a:r>
              <a:rPr lang="en-US" sz="2800" b="1" dirty="0" err="1" smtClean="0">
                <a:latin typeface="Times New Roman" pitchFamily="18" charset="0"/>
              </a:rPr>
              <a:t>Muhmmad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pPr eaLnBrk="1" hangingPunct="1"/>
            <a:r>
              <a:rPr lang="en-US" dirty="0" smtClean="0"/>
              <a:t>20pt Answer from Category 5</a:t>
            </a:r>
          </a:p>
        </p:txBody>
      </p:sp>
      <p:sp>
        <p:nvSpPr>
          <p:cNvPr id="74755" name="Rectangle 6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762000" y="251460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This is the Arabic name for God.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4"/>
                </p:tgtEl>
              </p:cMediaNode>
            </p:audio>
          </p:childTnLst>
        </p:cTn>
      </p:par>
    </p:tnLst>
    <p:bldLst>
      <p:bldP spid="50178" grpId="0" autoUpdateAnimBg="0"/>
      <p:bldP spid="50183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162800" cy="1524000"/>
          </a:xfrm>
        </p:spPr>
        <p:txBody>
          <a:bodyPr/>
          <a:lstStyle/>
          <a:p>
            <a:pPr eaLnBrk="1" hangingPunct="1"/>
            <a:r>
              <a:rPr lang="en-US" dirty="0" smtClean="0"/>
              <a:t>20pt Question from Category 5</a:t>
            </a:r>
          </a:p>
        </p:txBody>
      </p:sp>
      <p:sp>
        <p:nvSpPr>
          <p:cNvPr id="7577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649481" y="2590800"/>
            <a:ext cx="23401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Who is Allah?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6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467600" cy="1639888"/>
          </a:xfrm>
        </p:spPr>
        <p:txBody>
          <a:bodyPr/>
          <a:lstStyle/>
          <a:p>
            <a:pPr eaLnBrk="1" hangingPunct="1"/>
            <a:r>
              <a:rPr lang="en-US" sz="4300" smtClean="0"/>
              <a:t>30pt Answer from Category 5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81000" y="2057400"/>
            <a:ext cx="746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 eaLnBrk="0" hangingPunct="0"/>
            <a:r>
              <a:rPr lang="en-US" sz="2800" dirty="0" smtClean="0">
                <a:latin typeface="Times New Roman" pitchFamily="18" charset="0"/>
              </a:rPr>
              <a:t>One of the Pillars of Islam is to make a trip to this holy city.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2"/>
                </p:tgtEl>
              </p:cMediaNode>
            </p:audio>
          </p:childTnLst>
        </p:cTn>
      </p:par>
    </p:tnLst>
    <p:bldLst>
      <p:bldP spid="52226" grpId="0" autoUpdateAnimBg="0"/>
      <p:bldP spid="5223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10pt Answer from Category 1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8458200" y="62484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25249" y="2362200"/>
            <a:ext cx="77755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 eaLnBrk="0" hangingPunct="0"/>
            <a:r>
              <a:rPr lang="en-US" sz="2800" b="1" dirty="0" smtClean="0">
                <a:latin typeface="Times New Roman" pitchFamily="18" charset="0"/>
              </a:rPr>
              <a:t>The philosopher who believed that natural rights were as follows: “life, liberty, and property.”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6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563688"/>
          </a:xfrm>
        </p:spPr>
        <p:txBody>
          <a:bodyPr/>
          <a:lstStyle/>
          <a:p>
            <a:pPr eaLnBrk="1" hangingPunct="1"/>
            <a:r>
              <a:rPr lang="en-US" dirty="0" smtClean="0"/>
              <a:t>30pt Question from Category 5</a:t>
            </a:r>
          </a:p>
        </p:txBody>
      </p:sp>
      <p:sp>
        <p:nvSpPr>
          <p:cNvPr id="7782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746992" y="2590800"/>
            <a:ext cx="26356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What is Mecca?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0" name="Picture 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Rectangle 6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153400" cy="1563688"/>
          </a:xfrm>
        </p:spPr>
        <p:txBody>
          <a:bodyPr/>
          <a:lstStyle/>
          <a:p>
            <a:pPr eaLnBrk="1" hangingPunct="1"/>
            <a:r>
              <a:rPr lang="en-US" dirty="0" smtClean="0"/>
              <a:t>40pt Answer from Category 5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762000" y="2286000"/>
            <a:ext cx="72151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 eaLnBrk="0" hangingPunct="0"/>
            <a:r>
              <a:rPr lang="en-US" sz="2800" dirty="0" smtClean="0">
                <a:latin typeface="Times New Roman" pitchFamily="18" charset="0"/>
              </a:rPr>
              <a:t>He became the first successor to the Prophet </a:t>
            </a:r>
            <a:r>
              <a:rPr lang="en-US" sz="2800" dirty="0" err="1" smtClean="0">
                <a:latin typeface="Times New Roman" pitchFamily="18" charset="0"/>
              </a:rPr>
              <a:t>Muhummad</a:t>
            </a:r>
            <a:r>
              <a:rPr lang="en-US" sz="2800" dirty="0" smtClean="0"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80"/>
                </p:tgtEl>
              </p:cMediaNode>
            </p:audio>
          </p:childTnLst>
        </p:cTn>
      </p:par>
    </p:tnLst>
    <p:bldLst>
      <p:bldP spid="54274" grpId="0" autoUpdateAnimBg="0"/>
      <p:bldP spid="54279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620000" cy="17160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40pt Question from Category 5</a:t>
            </a:r>
          </a:p>
        </p:txBody>
      </p:sp>
      <p:sp>
        <p:nvSpPr>
          <p:cNvPr id="7987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39700" y="2590800"/>
            <a:ext cx="7556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Who is Abu Bakr?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4" name="Picture 1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7162800" cy="1258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50pt Answer from Category 5</a:t>
            </a:r>
            <a:br>
              <a:rPr lang="en-US" smtClean="0"/>
            </a:br>
            <a:r>
              <a:rPr lang="en-US" sz="2200" smtClean="0"/>
              <a:t/>
            </a:r>
            <a:br>
              <a:rPr lang="en-US" sz="2200" smtClean="0"/>
            </a:br>
            <a:endParaRPr lang="en-US" sz="2200" smtClean="0"/>
          </a:p>
        </p:txBody>
      </p:sp>
      <p:sp>
        <p:nvSpPr>
          <p:cNvPr id="80899" name="Rectangle 9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4410075" y="2590800"/>
            <a:ext cx="1098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algn="ctr" eaLnBrk="0" hangingPunct="0"/>
            <a:endParaRPr lang="en-US" sz="2800">
              <a:latin typeface="Times New Roman" pitchFamily="18" charset="0"/>
            </a:endParaRPr>
          </a:p>
        </p:txBody>
      </p:sp>
      <p:sp>
        <p:nvSpPr>
          <p:cNvPr id="80902" name="Text Box 17"/>
          <p:cNvSpPr txBox="1">
            <a:spLocks noChangeArrowheads="1"/>
          </p:cNvSpPr>
          <p:nvPr/>
        </p:nvSpPr>
        <p:spPr bwMode="auto">
          <a:xfrm>
            <a:off x="8001000" y="6324600"/>
            <a:ext cx="685800" cy="366713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0903" name="Text Box 22"/>
          <p:cNvSpPr txBox="1">
            <a:spLocks noChangeArrowheads="1"/>
          </p:cNvSpPr>
          <p:nvPr/>
        </p:nvSpPr>
        <p:spPr bwMode="auto">
          <a:xfrm>
            <a:off x="1143000" y="198120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This is the name for Islamic law.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4"/>
                </p:tgtEl>
              </p:cMediaNode>
            </p:audio>
          </p:childTnLst>
        </p:cTn>
      </p:par>
    </p:tnLst>
    <p:bldLst>
      <p:bldP spid="56322" grpId="0" autoUpdateAnimBg="0"/>
      <p:bldP spid="56333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391400" cy="16398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50pt Question from Category 5</a:t>
            </a:r>
          </a:p>
        </p:txBody>
      </p:sp>
      <p:sp>
        <p:nvSpPr>
          <p:cNvPr id="8192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981200" y="2623810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latin typeface="Times New Roman" pitchFamily="18" charset="0"/>
              </a:rPr>
              <a:t>What is Sharia?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10pt Answer from Category 6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543800" cy="23622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He is considered the founder of Christianity.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391400" cy="1639888"/>
          </a:xfrm>
        </p:spPr>
        <p:txBody>
          <a:bodyPr/>
          <a:lstStyle/>
          <a:p>
            <a:pPr eaLnBrk="1" hangingPunct="1"/>
            <a:r>
              <a:rPr lang="en-US" sz="4000" smtClean="0"/>
              <a:t>10pt Question from Category 6</a:t>
            </a:r>
          </a:p>
        </p:txBody>
      </p:sp>
      <p:sp>
        <p:nvSpPr>
          <p:cNvPr id="8397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290060" y="2286000"/>
            <a:ext cx="42273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Who is Jesus of Nazareth?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20pt Answer from Category 6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6019800" cy="2667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He is considered the founder of Islam.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391400" cy="1639888"/>
          </a:xfrm>
        </p:spPr>
        <p:txBody>
          <a:bodyPr/>
          <a:lstStyle/>
          <a:p>
            <a:pPr eaLnBrk="1" hangingPunct="1"/>
            <a:r>
              <a:rPr lang="en-US" sz="4000" smtClean="0"/>
              <a:t>20pt Question from Category 6</a:t>
            </a:r>
          </a:p>
        </p:txBody>
      </p:sp>
      <p:sp>
        <p:nvSpPr>
          <p:cNvPr id="8601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89858" y="2514600"/>
            <a:ext cx="7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Who is Prophet Muhammad?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30pt Answer from Category 6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2057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Jews and Muslims both abstain [do not] from eating ______.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888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10pt Question from Category 1</a:t>
            </a:r>
          </a:p>
        </p:txBody>
      </p:sp>
      <p:sp>
        <p:nvSpPr>
          <p:cNvPr id="2150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47800" y="2590800"/>
            <a:ext cx="6831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Who is John Locke?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391400" cy="1639888"/>
          </a:xfrm>
        </p:spPr>
        <p:txBody>
          <a:bodyPr/>
          <a:lstStyle/>
          <a:p>
            <a:pPr eaLnBrk="1" hangingPunct="1"/>
            <a:r>
              <a:rPr lang="en-US" sz="4000" smtClean="0"/>
              <a:t>30pt Question from Category 6</a:t>
            </a:r>
          </a:p>
        </p:txBody>
      </p:sp>
      <p:sp>
        <p:nvSpPr>
          <p:cNvPr id="8806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407609" y="2590800"/>
            <a:ext cx="35813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What are pigs (pork)?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40pt Answer from Category 6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086600" cy="2667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This empire expanded in the Middle East, causing the Europeans to lose their trade route access to spices and silk of the Far East. As a result, Europeans began to look for a sea route to Asia to avoid this empire. 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" y="5638800"/>
            <a:ext cx="2133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391400" cy="1639888"/>
          </a:xfrm>
        </p:spPr>
        <p:txBody>
          <a:bodyPr/>
          <a:lstStyle/>
          <a:p>
            <a:pPr eaLnBrk="1" hangingPunct="1"/>
            <a:r>
              <a:rPr lang="en-US" sz="4000" smtClean="0"/>
              <a:t>40pt Question from Category 6</a:t>
            </a:r>
          </a:p>
        </p:txBody>
      </p:sp>
      <p:sp>
        <p:nvSpPr>
          <p:cNvPr id="9011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62000" y="2590800"/>
            <a:ext cx="72300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What is the Ottoman Empire?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50pt Answer from Category 6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6324600" cy="2971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This continent began to dominate trade and resources from the 1500’s to the 1900’s. 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391400" cy="1639888"/>
          </a:xfrm>
        </p:spPr>
        <p:txBody>
          <a:bodyPr/>
          <a:lstStyle/>
          <a:p>
            <a:pPr eaLnBrk="1" hangingPunct="1"/>
            <a:r>
              <a:rPr lang="en-US" sz="4000" smtClean="0"/>
              <a:t>50pt Question from Category 6</a:t>
            </a:r>
          </a:p>
        </p:txBody>
      </p:sp>
      <p:sp>
        <p:nvSpPr>
          <p:cNvPr id="9216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219200" y="205740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What is Europe?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4" name="Picture 1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Final Jeopardy Topic</a:t>
            </a:r>
            <a:endParaRPr lang="en-US" smtClean="0"/>
          </a:p>
        </p:txBody>
      </p:sp>
      <p:sp>
        <p:nvSpPr>
          <p:cNvPr id="93187" name="Rectangle 14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62000" y="2819400"/>
            <a:ext cx="7442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 eaLnBrk="0" hangingPunct="0"/>
            <a:r>
              <a:rPr lang="en-US" sz="4000" dirty="0" smtClean="0">
                <a:latin typeface="Times New Roman" pitchFamily="18" charset="0"/>
              </a:rPr>
              <a:t>Eighth and Ninth Grade History Classes</a:t>
            </a:r>
            <a:endParaRPr lang="en-US" sz="4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84"/>
                </p:tgtEl>
              </p:cMediaNode>
            </p:audio>
          </p:childTnLst>
        </p:cTn>
      </p:par>
    </p:tnLst>
    <p:bldLst>
      <p:bldP spid="58370" grpId="0" autoUpdateAnimBg="0"/>
      <p:bldP spid="6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0" name="Picture 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Rectangle 6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7630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Final Jeopardy Answer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09600" y="990600"/>
            <a:ext cx="8229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Both the Mexican and French Revolutions were inspired by this revolution in North America. </a:t>
            </a:r>
            <a:r>
              <a:rPr lang="en-US" sz="4000" dirty="0" smtClean="0"/>
              <a:t>What’s the name of the revolution?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42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80"/>
                </p:tgtEl>
              </p:cMediaNode>
            </p:audio>
          </p:childTnLst>
        </p:cTn>
      </p:par>
    </p:tnLst>
    <p:bldLst>
      <p:bldP spid="54274" grpId="0" autoUpdateAnimBg="0"/>
      <p:bldP spid="54279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smtClean="0"/>
              <a:t>Final Jeopardy Question</a:t>
            </a:r>
            <a:endParaRPr lang="en-US" smtClean="0"/>
          </a:p>
        </p:txBody>
      </p:sp>
      <p:sp>
        <p:nvSpPr>
          <p:cNvPr id="9523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914400" y="25908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sz="2800" b="1" dirty="0" smtClean="0">
                <a:latin typeface="Times New Roman" pitchFamily="18" charset="0"/>
              </a:rPr>
              <a:t>What is the American Revolution?</a:t>
            </a: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2050" name="Picture 2" descr="Image result for american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429000"/>
            <a:ext cx="445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20pt Answer from Category 1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52425" y="2590800"/>
            <a:ext cx="75580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eaLnBrk="0" hangingPunct="0"/>
            <a:r>
              <a:rPr lang="en-US" sz="2800" dirty="0" smtClean="0">
                <a:latin typeface="Times New Roman" pitchFamily="18" charset="0"/>
              </a:rPr>
              <a:t>This Enlightenment philosopher believed the world would be chaos without an absolute monarch who could be the enforcer of rules and fairness.</a:t>
            </a: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9229" name="Picture 1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9"/>
                </p:tgtEl>
              </p:cMediaNode>
            </p:audio>
          </p:childTnLst>
        </p:cTn>
      </p:par>
    </p:tnLst>
    <p:bldLst>
      <p:bldP spid="9218" grpId="0" autoUpdateAnimBg="0"/>
      <p:bldP spid="922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25888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20pt Question from Category 1</a:t>
            </a:r>
          </a:p>
        </p:txBody>
      </p:sp>
      <p:sp>
        <p:nvSpPr>
          <p:cNvPr id="25602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14400" y="2590800"/>
            <a:ext cx="6858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</a:rPr>
              <a:t>Who is Thomas Hobbes?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4038600" cy="12510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30pt Answer from Category 3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46100" y="2286000"/>
            <a:ext cx="698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lvl="2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itchFamily="34" charset="0"/>
              </a:defRPr>
            </a:lvl5pPr>
            <a:lvl6pPr>
              <a:defRPr>
                <a:solidFill>
                  <a:schemeClr val="tx1"/>
                </a:solidFill>
                <a:latin typeface="Verdana" pitchFamily="34" charset="0"/>
              </a:defRPr>
            </a:lvl6pPr>
            <a:lvl7pPr>
              <a:defRPr>
                <a:solidFill>
                  <a:schemeClr val="tx1"/>
                </a:solidFill>
                <a:latin typeface="Verdana" pitchFamily="34" charset="0"/>
              </a:defRPr>
            </a:lvl7pPr>
            <a:lvl8pPr>
              <a:defRPr>
                <a:solidFill>
                  <a:schemeClr val="tx1"/>
                </a:solidFill>
                <a:latin typeface="Verdana" pitchFamily="34" charset="0"/>
              </a:defRPr>
            </a:lvl8pPr>
            <a:lvl9pPr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2"/>
            <a:r>
              <a:rPr lang="en-US" dirty="0" smtClean="0"/>
              <a:t>An agreement between the people and their government is called: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8"/>
                </p:tgtEl>
              </p:cMediaNode>
            </p:audio>
          </p:childTnLst>
        </p:cTn>
      </p:par>
    </p:tnLst>
    <p:bldLst>
      <p:bldP spid="11266" grpId="0" autoUpdateAnimBg="0"/>
      <p:bldP spid="11273" grpId="0" animBg="1" autoUpdateAnimBg="0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2728</TotalTime>
  <Words>1029</Words>
  <Application>Microsoft Office PowerPoint</Application>
  <PresentationFormat>On-screen Show (4:3)</PresentationFormat>
  <Paragraphs>185</Paragraphs>
  <Slides>67</Slides>
  <Notes>13</Notes>
  <HiddenSlides>0</HiddenSlides>
  <MMClips>30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Arial Rounded MT Bold</vt:lpstr>
      <vt:lpstr>Calibri Light</vt:lpstr>
      <vt:lpstr>Times New Roman</vt:lpstr>
      <vt:lpstr>Wingdings</vt:lpstr>
      <vt:lpstr>Metropolitan</vt:lpstr>
      <vt:lpstr>LET’S PLAY JEOPARDY!!</vt:lpstr>
      <vt:lpstr>Teams!</vt:lpstr>
      <vt:lpstr>Jeopardy Rules</vt:lpstr>
      <vt:lpstr>PowerPoint Presentation</vt:lpstr>
      <vt:lpstr>10pt Answer from Category 1</vt:lpstr>
      <vt:lpstr>10pt Question from Category 1</vt:lpstr>
      <vt:lpstr>20pt Answer from Category 1</vt:lpstr>
      <vt:lpstr>20pt Question from Category 1</vt:lpstr>
      <vt:lpstr>30pt Answer from Category 3</vt:lpstr>
      <vt:lpstr>30pt Question from Category 1</vt:lpstr>
      <vt:lpstr>40pt Answer from Category 1 </vt:lpstr>
      <vt:lpstr>40pt Question from Category 1</vt:lpstr>
      <vt:lpstr>50pt Answer from Category 1</vt:lpstr>
      <vt:lpstr>50pt Answer from Category 1</vt:lpstr>
      <vt:lpstr>10pt Answer from Category 2</vt:lpstr>
      <vt:lpstr>10pt Question from  Category 2</vt:lpstr>
      <vt:lpstr>20pt Answer from Category 2</vt:lpstr>
      <vt:lpstr>20pt Question from Category 2</vt:lpstr>
      <vt:lpstr>30pt Answer from Category 2</vt:lpstr>
      <vt:lpstr>30pt Question from Category 2</vt:lpstr>
      <vt:lpstr>40pt Answer from  Category 2</vt:lpstr>
      <vt:lpstr>40pt Question from Category 2</vt:lpstr>
      <vt:lpstr>50pt Answer from Category 2</vt:lpstr>
      <vt:lpstr>50pt Question from  Category 2</vt:lpstr>
      <vt:lpstr>10pt Answer from Category 3 </vt:lpstr>
      <vt:lpstr>10pt Question from Category 3</vt:lpstr>
      <vt:lpstr>20pt Answer from Category 3</vt:lpstr>
      <vt:lpstr>20pt Question from Category 3</vt:lpstr>
      <vt:lpstr>30pt Answer from Category 3</vt:lpstr>
      <vt:lpstr>30pt Question from Category 3</vt:lpstr>
      <vt:lpstr>40pt Answer from Category 3</vt:lpstr>
      <vt:lpstr>40pt Question from Category 3</vt:lpstr>
      <vt:lpstr>50pt Answer from Category 3</vt:lpstr>
      <vt:lpstr>50pt Question from Category 3</vt:lpstr>
      <vt:lpstr>10pt Answer from Category 4 </vt:lpstr>
      <vt:lpstr>10pt Question from Category 4</vt:lpstr>
      <vt:lpstr>20pt Answer from Category 4 </vt:lpstr>
      <vt:lpstr>20pt Question from Category 4</vt:lpstr>
      <vt:lpstr>30pt Answer from Category 4</vt:lpstr>
      <vt:lpstr>30pt Question from Category 4</vt:lpstr>
      <vt:lpstr>40pt Answer from Category 4</vt:lpstr>
      <vt:lpstr>40pt Question from Category 4</vt:lpstr>
      <vt:lpstr>50pt Answer from Category 4</vt:lpstr>
      <vt:lpstr>50pt Question from Category 4</vt:lpstr>
      <vt:lpstr>10pt Answer from Category 5</vt:lpstr>
      <vt:lpstr>10pt Question from Category 5</vt:lpstr>
      <vt:lpstr>20pt Answer from Category 5</vt:lpstr>
      <vt:lpstr>20pt Question from Category 5</vt:lpstr>
      <vt:lpstr>30pt Answer from Category 5</vt:lpstr>
      <vt:lpstr>30pt Question from Category 5</vt:lpstr>
      <vt:lpstr>40pt Answer from Category 5</vt:lpstr>
      <vt:lpstr>40pt Question from Category 5</vt:lpstr>
      <vt:lpstr>50pt Answer from Category 5  </vt:lpstr>
      <vt:lpstr>50pt Question from Category 5</vt:lpstr>
      <vt:lpstr>10pt Answer from Category 6</vt:lpstr>
      <vt:lpstr>10pt Question from Category 6</vt:lpstr>
      <vt:lpstr>20pt Answer from Category 6</vt:lpstr>
      <vt:lpstr>20pt Question from Category 6</vt:lpstr>
      <vt:lpstr>30pt Answer from Category 6</vt:lpstr>
      <vt:lpstr>30pt Question from Category 6</vt:lpstr>
      <vt:lpstr>40pt Answer from Category 6</vt:lpstr>
      <vt:lpstr>40pt Question from Category 6</vt:lpstr>
      <vt:lpstr>50pt Answer from Category 6</vt:lpstr>
      <vt:lpstr>50pt Question from Category 6</vt:lpstr>
      <vt:lpstr>Final Jeopardy Topic</vt:lpstr>
      <vt:lpstr>Final Jeopardy Answer</vt:lpstr>
      <vt:lpstr>Final Jeopardy Question</vt:lpstr>
    </vt:vector>
  </TitlesOfParts>
  <Company>UW-Whitewater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Cheryl Diermyer</dc:creator>
  <cp:lastModifiedBy>Windows User</cp:lastModifiedBy>
  <cp:revision>203</cp:revision>
  <dcterms:created xsi:type="dcterms:W3CDTF">2002-03-11T21:38:36Z</dcterms:created>
  <dcterms:modified xsi:type="dcterms:W3CDTF">2016-09-29T21:17:06Z</dcterms:modified>
</cp:coreProperties>
</file>