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144000" cy="5143500" type="screen16x9"/>
  <p:notesSz cx="6858000" cy="9144000"/>
  <p:embeddedFontLst>
    <p:embeddedFont>
      <p:font typeface="Montserrat" panose="020B0604020202020204" charset="0"/>
      <p:regular r:id="rId8"/>
      <p:bold r:id="rId9"/>
    </p:embeddedFont>
    <p:embeddedFont>
      <p:font typeface="Oswald" panose="020B0604020202020204" charset="0"/>
      <p:regular r:id="rId10"/>
      <p:bold r:id="rId11"/>
    </p:embeddedFont>
    <p:embeddedFont>
      <p:font typeface="Playfair Display"/>
      <p:regular r:id="rId12"/>
      <p:bold r:id="rId13"/>
      <p:italic r:id="rId14"/>
      <p:boldItalic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4" d="100"/>
          <a:sy n="114" d="100"/>
        </p:scale>
        <p:origin x="71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4286250" y="0"/>
            <a:ext cx="723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" name="Shape 11"/>
          <p:cNvSpPr/>
          <p:nvPr/>
        </p:nvSpPr>
        <p:spPr>
          <a:xfrm>
            <a:off x="4358475" y="0"/>
            <a:ext cx="3853200" cy="5143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ctr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  <a:solidFill>
            <a:srgbClr val="FFFFFF"/>
          </a:solidFill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buFont typeface="Playfair Display"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spcBef>
                <a:spcPts val="0"/>
              </a:spcBef>
              <a:buSzPct val="100000"/>
              <a:buFont typeface="Playfair Display"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spcBef>
                <a:spcPts val="0"/>
              </a:spcBef>
              <a:buSzPct val="100000"/>
              <a:buFont typeface="Playfair Display"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spcBef>
                <a:spcPts val="0"/>
              </a:spcBef>
              <a:buSzPct val="100000"/>
              <a:buFont typeface="Playfair Display"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spcBef>
                <a:spcPts val="0"/>
              </a:spcBef>
              <a:buSzPct val="100000"/>
              <a:buFont typeface="Playfair Display"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spcBef>
                <a:spcPts val="0"/>
              </a:spcBef>
              <a:buSzPct val="100000"/>
              <a:buFont typeface="Playfair Display"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spcBef>
                <a:spcPts val="0"/>
              </a:spcBef>
              <a:buSzPct val="100000"/>
              <a:buFont typeface="Playfair Display"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spcBef>
                <a:spcPts val="0"/>
              </a:spcBef>
              <a:buSzPct val="100000"/>
              <a:buFont typeface="Playfair Display"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spcBef>
                <a:spcPts val="0"/>
              </a:spcBef>
              <a:buSzPct val="100000"/>
              <a:buFont typeface="Playfair Display"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ubTitle" idx="1"/>
          </p:nvPr>
        </p:nvSpPr>
        <p:spPr>
          <a:xfrm>
            <a:off x="344250" y="3550650"/>
            <a:ext cx="4910100" cy="577800"/>
          </a:xfrm>
          <a:prstGeom prst="rect">
            <a:avLst/>
          </a:prstGeom>
          <a:solidFill>
            <a:schemeClr val="dk2"/>
          </a:solidFill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title"/>
          </p:nvPr>
        </p:nvSpPr>
        <p:spPr>
          <a:xfrm>
            <a:off x="311700" y="999925"/>
            <a:ext cx="8520600" cy="21462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buFont typeface="Montserrat"/>
              <a:defRPr sz="140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spcBef>
                <a:spcPts val="0"/>
              </a:spcBef>
              <a:buSzPct val="100000"/>
              <a:buFont typeface="Montserrat"/>
              <a:defRPr sz="14000"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>
              <a:spcBef>
                <a:spcPts val="0"/>
              </a:spcBef>
              <a:buSzPct val="100000"/>
              <a:buFont typeface="Montserrat"/>
              <a:defRPr sz="14000"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>
              <a:spcBef>
                <a:spcPts val="0"/>
              </a:spcBef>
              <a:buSzPct val="100000"/>
              <a:buFont typeface="Montserrat"/>
              <a:defRPr sz="14000"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>
              <a:spcBef>
                <a:spcPts val="0"/>
              </a:spcBef>
              <a:buSzPct val="100000"/>
              <a:buFont typeface="Montserrat"/>
              <a:defRPr sz="14000"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>
              <a:spcBef>
                <a:spcPts val="0"/>
              </a:spcBef>
              <a:buSzPct val="100000"/>
              <a:buFont typeface="Montserrat"/>
              <a:defRPr sz="14000"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>
              <a:spcBef>
                <a:spcPts val="0"/>
              </a:spcBef>
              <a:buSzPct val="100000"/>
              <a:buFont typeface="Montserrat"/>
              <a:defRPr sz="14000"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>
              <a:spcBef>
                <a:spcPts val="0"/>
              </a:spcBef>
              <a:buSzPct val="100000"/>
              <a:buFont typeface="Montserrat"/>
              <a:defRPr sz="14000"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>
              <a:spcBef>
                <a:spcPts val="0"/>
              </a:spcBef>
              <a:buSzPct val="100000"/>
              <a:buFont typeface="Montserrat"/>
              <a:defRPr sz="140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bg>
      <p:bgPr>
        <a:solidFill>
          <a:schemeClr val="accent5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/>
        </p:nvSpPr>
        <p:spPr>
          <a:xfrm rot="5400000">
            <a:off x="4550700" y="-498600"/>
            <a:ext cx="42600" cy="8455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  <a:solidFill>
            <a:srgbClr val="FFFFFF"/>
          </a:solidFill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buFont typeface="Playfair Display"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spcBef>
                <a:spcPts val="0"/>
              </a:spcBef>
              <a:buSzPct val="100000"/>
              <a:buFont typeface="Playfair Display"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spcBef>
                <a:spcPts val="0"/>
              </a:spcBef>
              <a:buSzPct val="100000"/>
              <a:buFont typeface="Playfair Display"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spcBef>
                <a:spcPts val="0"/>
              </a:spcBef>
              <a:buSzPct val="100000"/>
              <a:buFont typeface="Playfair Display"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spcBef>
                <a:spcPts val="0"/>
              </a:spcBef>
              <a:buSzPct val="100000"/>
              <a:buFont typeface="Playfair Display"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spcBef>
                <a:spcPts val="0"/>
              </a:spcBef>
              <a:buSzPct val="100000"/>
              <a:buFont typeface="Playfair Display"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spcBef>
                <a:spcPts val="0"/>
              </a:spcBef>
              <a:buSzPct val="100000"/>
              <a:buFont typeface="Playfair Display"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spcBef>
                <a:spcPts val="0"/>
              </a:spcBef>
              <a:buSzPct val="100000"/>
              <a:buFont typeface="Playfair Display"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spcBef>
                <a:spcPts val="0"/>
              </a:spcBef>
              <a:buSzPct val="100000"/>
              <a:buFont typeface="Playfair Display"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311700" y="1234050"/>
            <a:ext cx="3999900" cy="3334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2"/>
          </p:nvPr>
        </p:nvSpPr>
        <p:spPr>
          <a:xfrm>
            <a:off x="4832400" y="1234050"/>
            <a:ext cx="3999900" cy="3334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bg>
      <p:bgPr>
        <a:solidFill>
          <a:schemeClr val="accent3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buFont typeface="Playfair Display"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buFont typeface="Playfair Display"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buFont typeface="Playfair Display"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buFont typeface="Playfair Display"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buFont typeface="Playfair Display"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buFont typeface="Playfair Display"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buFont typeface="Playfair Display"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buFont typeface="Playfair Display"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buFont typeface="Playfair Display"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40" name="Shape 40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265500" y="1081675"/>
            <a:ext cx="4045200" cy="17862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subTitle" idx="1"/>
          </p:nvPr>
        </p:nvSpPr>
        <p:spPr>
          <a:xfrm>
            <a:off x="265500" y="2921400"/>
            <a:ext cx="4045200" cy="1345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Playfair Display"/>
              <a:defRPr sz="18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layfair Display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layfair Display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layfair Display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layfair Display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layfair Display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layfair Display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layfair Display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layfair Display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‹#›</a:t>
            </a:fld>
            <a:endParaRPr lang="en" sz="1000">
              <a:solidFill>
                <a:schemeClr val="dk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ctr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Revolution Summary</a:t>
            </a:r>
          </a:p>
        </p:txBody>
      </p:sp>
      <p:sp>
        <p:nvSpPr>
          <p:cNvPr id="59" name="Shape 59"/>
          <p:cNvSpPr txBox="1">
            <a:spLocks noGrp="1"/>
          </p:cNvSpPr>
          <p:nvPr>
            <p:ph type="subTitle" idx="1"/>
          </p:nvPr>
        </p:nvSpPr>
        <p:spPr>
          <a:xfrm>
            <a:off x="344250" y="3550650"/>
            <a:ext cx="4910100" cy="577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Mr. Plakmeyer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Causes of the French Revolution - Review</a:t>
            </a:r>
          </a:p>
        </p:txBody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311700" y="11355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AutoNum type="arabicPeriod"/>
            </a:pPr>
            <a:r>
              <a:rPr lang="en" sz="3000" b="1"/>
              <a:t>N</a:t>
            </a:r>
            <a:r>
              <a:rPr lang="en"/>
              <a:t>o true representation</a:t>
            </a:r>
          </a:p>
          <a:p>
            <a:pPr marL="457200" lvl="0" indent="-228600">
              <a:spcBef>
                <a:spcPts val="0"/>
              </a:spcBef>
              <a:buAutoNum type="arabicPeriod"/>
            </a:pPr>
            <a:r>
              <a:rPr lang="en" sz="3000" b="1"/>
              <a:t>E</a:t>
            </a:r>
            <a:r>
              <a:rPr lang="en"/>
              <a:t>nlightenment </a:t>
            </a:r>
          </a:p>
          <a:p>
            <a:pPr marL="457200" lvl="0" indent="-228600" rtl="0">
              <a:spcBef>
                <a:spcPts val="0"/>
              </a:spcBef>
              <a:buAutoNum type="arabicPeriod"/>
            </a:pPr>
            <a:r>
              <a:rPr lang="en" sz="3000" b="1"/>
              <a:t>W</a:t>
            </a:r>
            <a:r>
              <a:rPr lang="en"/>
              <a:t>eak monarch </a:t>
            </a:r>
          </a:p>
          <a:p>
            <a:pPr marL="457200" lvl="0" indent="-228600" rtl="0">
              <a:spcBef>
                <a:spcPts val="0"/>
              </a:spcBef>
              <a:buClr>
                <a:srgbClr val="0000FF"/>
              </a:buClr>
              <a:buAutoNum type="arabicPeriod"/>
            </a:pPr>
            <a:r>
              <a:rPr lang="en" sz="3000" b="1">
                <a:solidFill>
                  <a:srgbClr val="0000FF"/>
                </a:solidFill>
              </a:rPr>
              <a:t>H</a:t>
            </a:r>
            <a:r>
              <a:rPr lang="en">
                <a:solidFill>
                  <a:srgbClr val="0000FF"/>
                </a:solidFill>
              </a:rPr>
              <a:t>igh bread prices</a:t>
            </a:r>
          </a:p>
          <a:p>
            <a:pPr marL="457200" lvl="0" indent="-228600" rtl="0">
              <a:spcBef>
                <a:spcPts val="0"/>
              </a:spcBef>
              <a:buClr>
                <a:srgbClr val="0000FF"/>
              </a:buClr>
              <a:buAutoNum type="arabicPeriod"/>
            </a:pPr>
            <a:r>
              <a:rPr lang="en" sz="3000" b="1">
                <a:solidFill>
                  <a:srgbClr val="0000FF"/>
                </a:solidFill>
              </a:rPr>
              <a:t>U</a:t>
            </a:r>
            <a:r>
              <a:rPr lang="en">
                <a:solidFill>
                  <a:srgbClr val="0000FF"/>
                </a:solidFill>
              </a:rPr>
              <a:t>nfair taxes</a:t>
            </a:r>
          </a:p>
          <a:p>
            <a:pPr marL="457200" lvl="0" indent="-228600">
              <a:spcBef>
                <a:spcPts val="0"/>
              </a:spcBef>
              <a:buClr>
                <a:srgbClr val="0000FF"/>
              </a:buClr>
              <a:buAutoNum type="arabicPeriod"/>
            </a:pPr>
            <a:r>
              <a:rPr lang="en" sz="3000" b="1">
                <a:solidFill>
                  <a:srgbClr val="0000FF"/>
                </a:solidFill>
              </a:rPr>
              <a:t>H</a:t>
            </a:r>
            <a:r>
              <a:rPr lang="en">
                <a:solidFill>
                  <a:srgbClr val="0000FF"/>
                </a:solidFill>
              </a:rPr>
              <a:t>unger</a:t>
            </a:r>
          </a:p>
          <a:p>
            <a:pPr marL="457200" lvl="0" indent="-228600" rtl="0">
              <a:spcBef>
                <a:spcPts val="0"/>
              </a:spcBef>
              <a:buAutoNum type="arabicPeriod"/>
            </a:pPr>
            <a:r>
              <a:rPr lang="en" sz="3000" b="1"/>
              <a:t>D</a:t>
            </a:r>
            <a:r>
              <a:rPr lang="en"/>
              <a:t>ebt</a:t>
            </a:r>
          </a:p>
        </p:txBody>
      </p:sp>
      <p:pic>
        <p:nvPicPr>
          <p:cNvPr id="66" name="Shape 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70012" y="1624274"/>
            <a:ext cx="3770293" cy="2750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Effects of the French Revolution - Review</a:t>
            </a:r>
          </a:p>
        </p:txBody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AutoNum type="arabicPeriod"/>
            </a:pPr>
            <a:r>
              <a:rPr lang="en" sz="3000" b="1"/>
              <a:t>M</a:t>
            </a:r>
            <a:r>
              <a:rPr lang="en"/>
              <a:t>onarchy to Republic to Monarchy to Republic</a:t>
            </a:r>
          </a:p>
          <a:p>
            <a:pPr marL="457200" lvl="0" indent="-228600" rtl="0">
              <a:spcBef>
                <a:spcPts val="0"/>
              </a:spcBef>
              <a:buAutoNum type="arabicPeriod"/>
            </a:pPr>
            <a:r>
              <a:rPr lang="en" sz="3000" b="1"/>
              <a:t>R</a:t>
            </a:r>
            <a:r>
              <a:rPr lang="en"/>
              <a:t>eign of Terror</a:t>
            </a:r>
          </a:p>
          <a:p>
            <a:pPr marL="457200" lvl="0" indent="-228600" rtl="0">
              <a:spcBef>
                <a:spcPts val="0"/>
              </a:spcBef>
              <a:buClr>
                <a:srgbClr val="0000FF"/>
              </a:buClr>
              <a:buAutoNum type="arabicPeriod"/>
            </a:pPr>
            <a:r>
              <a:rPr lang="en" sz="3000" b="1">
                <a:solidFill>
                  <a:srgbClr val="0000FF"/>
                </a:solidFill>
              </a:rPr>
              <a:t>D</a:t>
            </a:r>
            <a:r>
              <a:rPr lang="en">
                <a:solidFill>
                  <a:srgbClr val="0000FF"/>
                </a:solidFill>
              </a:rPr>
              <a:t>eclaration of Rights of Man and Citizen</a:t>
            </a:r>
          </a:p>
          <a:p>
            <a:pPr marL="457200" lvl="0" indent="-228600" rtl="0">
              <a:spcBef>
                <a:spcPts val="0"/>
              </a:spcBef>
              <a:buClr>
                <a:srgbClr val="0000FF"/>
              </a:buClr>
              <a:buAutoNum type="arabicPeriod"/>
            </a:pPr>
            <a:r>
              <a:rPr lang="en" sz="3000" b="1">
                <a:solidFill>
                  <a:srgbClr val="0000FF"/>
                </a:solidFill>
              </a:rPr>
              <a:t>E</a:t>
            </a:r>
            <a:r>
              <a:rPr lang="en">
                <a:solidFill>
                  <a:srgbClr val="0000FF"/>
                </a:solidFill>
              </a:rPr>
              <a:t>xtra revolutions</a:t>
            </a:r>
          </a:p>
          <a:p>
            <a:pPr marL="457200" lvl="0" indent="-228600">
              <a:spcBef>
                <a:spcPts val="0"/>
              </a:spcBef>
              <a:buClr>
                <a:srgbClr val="0000FF"/>
              </a:buClr>
              <a:buAutoNum type="arabicPeriod"/>
            </a:pPr>
            <a:r>
              <a:rPr lang="en" sz="3000" b="1">
                <a:solidFill>
                  <a:srgbClr val="0000FF"/>
                </a:solidFill>
              </a:rPr>
              <a:t>N</a:t>
            </a:r>
            <a:r>
              <a:rPr lang="en">
                <a:solidFill>
                  <a:srgbClr val="0000FF"/>
                </a:solidFill>
              </a:rPr>
              <a:t>ew social order</a:t>
            </a:r>
          </a:p>
        </p:txBody>
      </p:sp>
      <p:pic>
        <p:nvPicPr>
          <p:cNvPr id="73" name="Shape 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05701" y="2724049"/>
            <a:ext cx="2935228" cy="21409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Causes of the Mexican Revolution - Review </a:t>
            </a:r>
          </a:p>
        </p:txBody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4"/>
              </a:buClr>
              <a:buAutoNum type="arabicPeriod"/>
            </a:pPr>
            <a:r>
              <a:rPr lang="en" sz="3000" b="1">
                <a:solidFill>
                  <a:schemeClr val="accent4"/>
                </a:solidFill>
              </a:rPr>
              <a:t>N</a:t>
            </a:r>
            <a:r>
              <a:rPr lang="en">
                <a:solidFill>
                  <a:schemeClr val="accent4"/>
                </a:solidFill>
              </a:rPr>
              <a:t>apoleon invades Spain</a:t>
            </a:r>
          </a:p>
          <a:p>
            <a:pPr marL="457200" lvl="0" indent="-2286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4"/>
              </a:buClr>
              <a:buAutoNum type="arabicPeriod"/>
            </a:pPr>
            <a:r>
              <a:rPr lang="en" sz="3000" b="1">
                <a:solidFill>
                  <a:schemeClr val="accent4"/>
                </a:solidFill>
              </a:rPr>
              <a:t>U</a:t>
            </a:r>
            <a:r>
              <a:rPr lang="en">
                <a:solidFill>
                  <a:schemeClr val="accent4"/>
                </a:solidFill>
              </a:rPr>
              <a:t>nfair treatment of certain social classes</a:t>
            </a:r>
          </a:p>
          <a:p>
            <a:pPr marL="457200" lvl="0" indent="-2286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4"/>
              </a:buClr>
              <a:buAutoNum type="arabicPeriod"/>
            </a:pPr>
            <a:r>
              <a:rPr lang="en" sz="3000" b="1">
                <a:solidFill>
                  <a:schemeClr val="accent4"/>
                </a:solidFill>
              </a:rPr>
              <a:t>N</a:t>
            </a:r>
            <a:r>
              <a:rPr lang="en">
                <a:solidFill>
                  <a:schemeClr val="accent4"/>
                </a:solidFill>
              </a:rPr>
              <a:t>o true representation </a:t>
            </a:r>
          </a:p>
          <a:p>
            <a:pPr marL="457200" lvl="0" indent="-2286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AutoNum type="arabicPeriod"/>
            </a:pPr>
            <a:r>
              <a:rPr lang="en" sz="3000" b="1"/>
              <a:t>M</a:t>
            </a:r>
            <a:r>
              <a:rPr lang="en"/>
              <a:t>ercantilism </a:t>
            </a:r>
          </a:p>
          <a:p>
            <a: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AutoNum type="arabicPeriod"/>
            </a:pPr>
            <a:r>
              <a:rPr lang="en" sz="3000" b="1"/>
              <a:t>E</a:t>
            </a:r>
            <a:r>
              <a:rPr lang="en"/>
              <a:t>nlightenment </a:t>
            </a:r>
          </a:p>
          <a:p>
            <a: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AutoNum type="arabicPeriod"/>
            </a:pPr>
            <a:r>
              <a:rPr lang="en" sz="3000" b="1"/>
              <a:t>P</a:t>
            </a:r>
            <a:r>
              <a:rPr lang="en"/>
              <a:t>revious revolutions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0" name="Shape 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23875" y="2477250"/>
            <a:ext cx="3567624" cy="2395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Effects of the Mexican Revolution - Review </a:t>
            </a:r>
          </a:p>
        </p:txBody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260950" y="1259450"/>
            <a:ext cx="8520600" cy="333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>
              <a:spcBef>
                <a:spcPts val="1000"/>
              </a:spcBef>
              <a:buAutoNum type="arabicPeriod"/>
            </a:pPr>
            <a:r>
              <a:rPr lang="en" sz="3000">
                <a:solidFill>
                  <a:schemeClr val="accent4"/>
                </a:solidFill>
              </a:rPr>
              <a:t>M</a:t>
            </a:r>
            <a:r>
              <a:rPr lang="en"/>
              <a:t>exico becomes independent</a:t>
            </a:r>
          </a:p>
          <a:p>
            <a:pPr marL="457200" lvl="0" indent="-228600">
              <a:spcBef>
                <a:spcPts val="1000"/>
              </a:spcBef>
              <a:buAutoNum type="arabicPeriod"/>
            </a:pPr>
            <a:r>
              <a:rPr lang="en" sz="3000">
                <a:solidFill>
                  <a:schemeClr val="accent4"/>
                </a:solidFill>
              </a:rPr>
              <a:t>E</a:t>
            </a:r>
            <a:r>
              <a:rPr lang="en"/>
              <a:t>xtra revolutions  </a:t>
            </a:r>
          </a:p>
          <a:p>
            <a:pPr marL="457200" lvl="0" indent="-228600">
              <a:spcBef>
                <a:spcPts val="1000"/>
              </a:spcBef>
              <a:buAutoNum type="arabicPeriod"/>
            </a:pPr>
            <a:r>
              <a:rPr lang="en" sz="3000">
                <a:solidFill>
                  <a:schemeClr val="accent4"/>
                </a:solidFill>
              </a:rPr>
              <a:t>S</a:t>
            </a:r>
            <a:r>
              <a:rPr lang="en"/>
              <a:t>ocial class system dissolves - slavery is outlawed </a:t>
            </a:r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87" name="Shape 8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76200" y="3747025"/>
            <a:ext cx="2139296" cy="1221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Shape 8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87193" y="3747020"/>
            <a:ext cx="2549710" cy="1221254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Shape 8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76775" y="3730725"/>
            <a:ext cx="2466961" cy="11816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op">
  <a:themeElements>
    <a:clrScheme name="Pop">
      <a:dk1>
        <a:srgbClr val="F8E71C"/>
      </a:dk1>
      <a:lt1>
        <a:srgbClr val="FFFFFF"/>
      </a:lt1>
      <a:dk2>
        <a:srgbClr val="000000"/>
      </a:dk2>
      <a:lt2>
        <a:srgbClr val="D9D9D9"/>
      </a:lt2>
      <a:accent1>
        <a:srgbClr val="666666"/>
      </a:accent1>
      <a:accent2>
        <a:srgbClr val="483165"/>
      </a:accent2>
      <a:accent3>
        <a:srgbClr val="EB1E95"/>
      </a:accent3>
      <a:accent4>
        <a:srgbClr val="0F9D58"/>
      </a:accent4>
      <a:accent5>
        <a:srgbClr val="01AFD1"/>
      </a:accent5>
      <a:accent6>
        <a:srgbClr val="9C27B0"/>
      </a:accent6>
      <a:hlink>
        <a:srgbClr val="01AFD1"/>
      </a:hlink>
      <a:folHlink>
        <a:srgbClr val="01AFD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97</Words>
  <Application>Microsoft Office PowerPoint</Application>
  <PresentationFormat>On-screen Show (16:9)</PresentationFormat>
  <Paragraphs>28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Montserrat</vt:lpstr>
      <vt:lpstr>Oswald</vt:lpstr>
      <vt:lpstr>Playfair Display</vt:lpstr>
      <vt:lpstr>pop</vt:lpstr>
      <vt:lpstr>Revolution Summary</vt:lpstr>
      <vt:lpstr>Causes of the French Revolution - Review</vt:lpstr>
      <vt:lpstr>Effects of the French Revolution - Review</vt:lpstr>
      <vt:lpstr>Causes of the Mexican Revolution - Review </vt:lpstr>
      <vt:lpstr>Effects of the Mexican Revolution - Review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Revolution Summary</dc:title>
  <dc:creator>Sam Plakmeyer</dc:creator>
  <cp:lastModifiedBy>Windows User</cp:lastModifiedBy>
  <cp:revision>1</cp:revision>
  <dcterms:modified xsi:type="dcterms:W3CDTF">2016-09-30T16:03:08Z</dcterms:modified>
</cp:coreProperties>
</file>